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9" r:id="rId10"/>
    <p:sldId id="301" r:id="rId11"/>
    <p:sldId id="271" r:id="rId12"/>
    <p:sldId id="302" r:id="rId13"/>
    <p:sldId id="272" r:id="rId14"/>
    <p:sldId id="273" r:id="rId15"/>
    <p:sldId id="274" r:id="rId16"/>
    <p:sldId id="278" r:id="rId17"/>
    <p:sldId id="279" r:id="rId18"/>
    <p:sldId id="280" r:id="rId19"/>
    <p:sldId id="281" r:id="rId20"/>
    <p:sldId id="303" r:id="rId21"/>
    <p:sldId id="282" r:id="rId22"/>
    <p:sldId id="283" r:id="rId23"/>
    <p:sldId id="284" r:id="rId24"/>
    <p:sldId id="285" r:id="rId25"/>
    <p:sldId id="286" r:id="rId26"/>
    <p:sldId id="304" r:id="rId27"/>
    <p:sldId id="287" r:id="rId28"/>
    <p:sldId id="305" r:id="rId29"/>
    <p:sldId id="292" r:id="rId30"/>
    <p:sldId id="306" r:id="rId31"/>
    <p:sldId id="293" r:id="rId32"/>
    <p:sldId id="294" r:id="rId33"/>
    <p:sldId id="295" r:id="rId34"/>
    <p:sldId id="296" r:id="rId35"/>
    <p:sldId id="297" r:id="rId36"/>
    <p:sldId id="298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8" r:id="rId47"/>
    <p:sldId id="319" r:id="rId48"/>
    <p:sldId id="320" r:id="rId49"/>
    <p:sldId id="321" r:id="rId50"/>
    <p:sldId id="322" r:id="rId51"/>
    <p:sldId id="323" r:id="rId52"/>
    <p:sldId id="334" r:id="rId53"/>
    <p:sldId id="335" r:id="rId54"/>
    <p:sldId id="336" r:id="rId55"/>
    <p:sldId id="337" r:id="rId56"/>
    <p:sldId id="325" r:id="rId57"/>
    <p:sldId id="338" r:id="rId58"/>
    <p:sldId id="326" r:id="rId59"/>
    <p:sldId id="327" r:id="rId60"/>
    <p:sldId id="328" r:id="rId61"/>
    <p:sldId id="329" r:id="rId62"/>
    <p:sldId id="343" r:id="rId63"/>
    <p:sldId id="344" r:id="rId64"/>
    <p:sldId id="345" r:id="rId65"/>
    <p:sldId id="330" r:id="rId66"/>
    <p:sldId id="339" r:id="rId67"/>
    <p:sldId id="331" r:id="rId68"/>
    <p:sldId id="332" r:id="rId69"/>
    <p:sldId id="333" r:id="rId70"/>
    <p:sldId id="340" r:id="rId71"/>
    <p:sldId id="341" r:id="rId72"/>
    <p:sldId id="342" r:id="rId73"/>
    <p:sldId id="346" r:id="rId74"/>
    <p:sldId id="347" r:id="rId75"/>
    <p:sldId id="348" r:id="rId76"/>
    <p:sldId id="349" r:id="rId77"/>
    <p:sldId id="350" r:id="rId78"/>
    <p:sldId id="351" r:id="rId79"/>
    <p:sldId id="352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1E6B-192B-48D3-9DC8-3F81EFEC9707}" type="datetimeFigureOut">
              <a:rPr lang="en-US" smtClean="0"/>
              <a:t>18/02/2021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69FD-916A-49A0-850C-0E4EC9A4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4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1E6B-192B-48D3-9DC8-3F81EFEC9707}" type="datetimeFigureOut">
              <a:rPr lang="en-US" smtClean="0"/>
              <a:t>18/02/2021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69FD-916A-49A0-850C-0E4EC9A4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2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1E6B-192B-48D3-9DC8-3F81EFEC9707}" type="datetimeFigureOut">
              <a:rPr lang="en-US" smtClean="0"/>
              <a:t>18/02/2021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69FD-916A-49A0-850C-0E4EC9A4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8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1E6B-192B-48D3-9DC8-3F81EFEC9707}" type="datetimeFigureOut">
              <a:rPr lang="en-US" smtClean="0"/>
              <a:t>18/02/2021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69FD-916A-49A0-850C-0E4EC9A4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0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1E6B-192B-48D3-9DC8-3F81EFEC9707}" type="datetimeFigureOut">
              <a:rPr lang="en-US" smtClean="0"/>
              <a:t>18/02/2021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69FD-916A-49A0-850C-0E4EC9A4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1E6B-192B-48D3-9DC8-3F81EFEC9707}" type="datetimeFigureOut">
              <a:rPr lang="en-US" smtClean="0"/>
              <a:t>18/02/2021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69FD-916A-49A0-850C-0E4EC9A4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5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1E6B-192B-48D3-9DC8-3F81EFEC9707}" type="datetimeFigureOut">
              <a:rPr lang="en-US" smtClean="0"/>
              <a:t>18/02/2021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69FD-916A-49A0-850C-0E4EC9A4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2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1E6B-192B-48D3-9DC8-3F81EFEC9707}" type="datetimeFigureOut">
              <a:rPr lang="en-US" smtClean="0"/>
              <a:t>18/02/2021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69FD-916A-49A0-850C-0E4EC9A4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1E6B-192B-48D3-9DC8-3F81EFEC9707}" type="datetimeFigureOut">
              <a:rPr lang="en-US" smtClean="0"/>
              <a:t>18/02/2021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69FD-916A-49A0-850C-0E4EC9A4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3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1E6B-192B-48D3-9DC8-3F81EFEC9707}" type="datetimeFigureOut">
              <a:rPr lang="en-US" smtClean="0"/>
              <a:t>18/02/2021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69FD-916A-49A0-850C-0E4EC9A4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7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1E6B-192B-48D3-9DC8-3F81EFEC9707}" type="datetimeFigureOut">
              <a:rPr lang="en-US" smtClean="0"/>
              <a:t>18/02/2021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69FD-916A-49A0-850C-0E4EC9A4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5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01E6B-192B-48D3-9DC8-3F81EFEC9707}" type="datetimeFigureOut">
              <a:rPr lang="en-US" smtClean="0"/>
              <a:t>18/02/2021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969FD-916A-49A0-850C-0E4EC9A4C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3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p.com.vn/family&amp;friendsspecialedition/family&amp;friendsspecialedition_version1/ca_grade2_unit9.html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p.com.vn/family&amp;friendsspecialedition/family&amp;friendsspecialedition_version1/ca_grade2_unit9.html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p.com.vn/family&amp;friendsspecialedition/family&amp;friendsspecialedition_version1/ca_grade2_unit9.html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p.com.vn/family&amp;friendsspecialedition/family&amp;friendsspecialedition_version1/ca_grade2_unit9.html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p.com.vn/family&amp;friendsspecialedition/family&amp;friendsspecialedition_version1/caw_grade2_unit9.html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p.com.vn/family&amp;friendsspecialedition/family&amp;friendsspecialedition_version1/ca_grade2_unit9.html" TargetMode="Externa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p.com.vn/family&amp;friendsspecialedition/family&amp;friendsspecialedition_version1/ca_grade2_unit9.html" TargetMode="Externa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qvkNe0RLN0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21336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Education and Training Department of Hoc Mon District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2286000"/>
            <a:ext cx="8077200" cy="10668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 Van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Muoi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Primary School.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304800" y="3429000"/>
            <a:ext cx="8077200" cy="1614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Online learning program of Week 24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714500" y="5077691"/>
            <a:ext cx="5257800" cy="942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English grade 2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4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7772400" cy="3200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access into link </a:t>
            </a:r>
            <a:r>
              <a:rPr lang="en-US" sz="4000" dirty="0" smtClean="0">
                <a:hlinkClick r:id="rId2"/>
              </a:rPr>
              <a:t>http</a:t>
            </a:r>
            <a:r>
              <a:rPr lang="en-US" sz="4000" dirty="0">
                <a:hlinkClick r:id="rId2"/>
              </a:rPr>
              <a:t>://www.oup.com.vn/family&amp;friendsspecialedition/family&amp;friendsspecialedition_version1/ca_grade2_unit9.html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and choose Track 96.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61109" y="3276600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link </a:t>
            </a:r>
            <a:r>
              <a:rPr lang="en-US" sz="4000" dirty="0">
                <a:hlinkClick r:id="rId2"/>
              </a:rPr>
              <a:t>http://www.oup.com.vn/family&amp;friendsspecialedition/family&amp;friendsspecialedition_version1/ca_grade2_unit9.html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Track 96.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48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04800"/>
            <a:ext cx="5791200" cy="11620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Listen and chant.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8382000" cy="23622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 open CD2 - Track 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listen the 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two times. 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third 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 you repeat the chant.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44196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CD2 </a:t>
            </a:r>
            <a:r>
              <a:rPr lang="vi-VN" sz="4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Track 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vi-VN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lần. Lần thứ 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 và đọc theo.</a:t>
            </a:r>
            <a:endParaRPr lang="en-US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7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7772400" cy="3200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access into link </a:t>
            </a:r>
            <a:r>
              <a:rPr lang="en-US" sz="4000" dirty="0" smtClean="0">
                <a:hlinkClick r:id="rId2"/>
              </a:rPr>
              <a:t>http</a:t>
            </a:r>
            <a:r>
              <a:rPr lang="en-US" sz="4000" dirty="0">
                <a:hlinkClick r:id="rId2"/>
              </a:rPr>
              <a:t>://www.oup.com.vn/family&amp;friendsspecialedition/family&amp;friendsspecialedition_version1/ca_grade2_unit9.html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and choose Track 97.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61109" y="3276600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link </a:t>
            </a:r>
            <a:r>
              <a:rPr lang="en-US" sz="4000" dirty="0">
                <a:hlinkClick r:id="rId2"/>
              </a:rPr>
              <a:t>http://www.oup.com.vn/family&amp;friendsspecialedition/family&amp;friendsspecialedition_version1/ca_grade2_unit9.html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Track 97.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304800"/>
            <a:ext cx="8534399" cy="226911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continue to practice the chant by pausing each words and repeat.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855" y="3105835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chant</a:t>
            </a:r>
            <a:r>
              <a:rPr lang="vi-VN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5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52400"/>
            <a:ext cx="4114800" cy="1470025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Practice: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763000" cy="1752600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 look at the pictures, try to remember and read the </a:t>
            </a:r>
            <a:r>
              <a:rPr lang="en-US" sz="5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words.</a:t>
            </a:r>
            <a:endParaRPr lang="en-US" sz="5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794407"/>
              </p:ext>
            </p:extLst>
          </p:nvPr>
        </p:nvGraphicFramePr>
        <p:xfrm>
          <a:off x="533400" y="3962400"/>
          <a:ext cx="8229600" cy="15544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vi-VN" sz="4800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Nhìn tranh, cố gắng nhớ và đọc từ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3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2" y="2029691"/>
            <a:ext cx="2133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2057400" cy="197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8209"/>
            <a:ext cx="3505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8209"/>
            <a:ext cx="2438400" cy="291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3048000" cy="277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911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382000" cy="230505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You write the new words into your notebook and copy each words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276600"/>
            <a:ext cx="8305800" cy="1676400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copy 3 </a:t>
            </a:r>
            <a:r>
              <a:rPr lang="en-US" sz="4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929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8601"/>
            <a:ext cx="4953000" cy="8382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Listen and read.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86800" cy="16002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 look at the pictures, then scan the story.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" y="342900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45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00400" y="152400"/>
            <a:ext cx="2590800" cy="762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CD 2 – Track 23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1"/>
            <a:ext cx="76962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223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839200" cy="312419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You open CD2 - Track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to listen, look at the pictures two times. Then the third time you pause and repeat each sentence.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352800"/>
            <a:ext cx="8839200" cy="2971800"/>
          </a:xfrm>
        </p:spPr>
        <p:txBody>
          <a:bodyPr>
            <a:no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CD2 - TRack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và nhìn câu chuyện 2 lần. Lần thứ 3 nghe và ngưng lại từng câu, đọc lại câu đó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1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6764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9: Lunchtime!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4891" y="2133600"/>
            <a:ext cx="4495800" cy="8382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1: Words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24891" y="3491345"/>
            <a:ext cx="5715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741278"/>
            <a:ext cx="68793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Listen, point and repeat.</a:t>
            </a:r>
          </a:p>
        </p:txBody>
      </p:sp>
    </p:spTree>
    <p:extLst>
      <p:ext uri="{BB962C8B-B14F-4D97-AF65-F5344CB8AC3E}">
        <p14:creationId xmlns:p14="http://schemas.microsoft.com/office/powerpoint/2010/main" val="1055797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7772400" cy="3200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access into link </a:t>
            </a:r>
            <a:r>
              <a:rPr lang="en-US" sz="4000" dirty="0" smtClean="0">
                <a:hlinkClick r:id="rId2"/>
              </a:rPr>
              <a:t>http</a:t>
            </a:r>
            <a:r>
              <a:rPr lang="en-US" sz="4000" dirty="0">
                <a:hlinkClick r:id="rId2"/>
              </a:rPr>
              <a:t>://www.oup.com.vn/family&amp;friendsspecialedition/family&amp;friendsspecialedition_version1/ca_grade2_unit9.html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and choose Track 98.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61109" y="3276600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link </a:t>
            </a:r>
            <a:r>
              <a:rPr lang="en-US" sz="4000" dirty="0">
                <a:hlinkClick r:id="rId2"/>
              </a:rPr>
              <a:t>http://www.oup.com.vn/family&amp;friendsspecialedition/family&amp;friendsspecialedition_version1/ca_grade2_unit9.html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Track 98.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00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686800" cy="1470025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You continue to practice reading the story.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19400"/>
            <a:ext cx="8305800" cy="9144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35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52399" y="228600"/>
            <a:ext cx="8562109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You practice reading according to each character: teacher, Tim, Rosy, girl.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 noGrp="1"/>
          </p:cNvSpPr>
          <p:nvPr>
            <p:ph type="subTitle" idx="1"/>
          </p:nvPr>
        </p:nvSpPr>
        <p:spPr>
          <a:xfrm>
            <a:off x="228600" y="3276600"/>
            <a:ext cx="86106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teacher, Tim, Rosy, girl.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46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782"/>
            <a:ext cx="6096000" cy="9334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Answer the questions: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748" y="914400"/>
            <a:ext cx="6260052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1.When is the time in the story?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5052" y="1752600"/>
            <a:ext cx="6541548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Does Rosy have her lunchbox?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5052" y="2590800"/>
            <a:ext cx="4788948" cy="758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3.What does Tim have?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3855" y="4953000"/>
            <a:ext cx="8839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881" y="3429000"/>
            <a:ext cx="7366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4.What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does the girl in Picture 3 have?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4881" y="4191000"/>
            <a:ext cx="4814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Does Rosy have food?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0165" y="5029200"/>
            <a:ext cx="5818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 What food does Rosy have?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874" y="5867400"/>
            <a:ext cx="34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7. Is Rosy happy?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47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0690" y="6927"/>
            <a:ext cx="3519055" cy="9334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Answer key: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838200"/>
            <a:ext cx="4267200" cy="762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It is lunchtime.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52400" y="2590800"/>
            <a:ext cx="9753600" cy="734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He has two sandwiches and two drinks.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1676400"/>
            <a:ext cx="4495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No, she doesn’t.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34290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She has an apple and a banana.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" y="5181600"/>
            <a:ext cx="9067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She has ten sandwiches and six drinks.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8600" y="4267200"/>
            <a:ext cx="3962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Yes, she does.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5943600"/>
            <a:ext cx="3352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Yes, she is.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45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Grammar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152400" y="2057400"/>
            <a:ext cx="8686800" cy="2438400"/>
          </a:xfrm>
        </p:spPr>
        <p:txBody>
          <a:bodyPr>
            <a:noAutofit/>
          </a:bodyPr>
          <a:lstStyle/>
          <a:p>
            <a:pPr lvl="0"/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123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858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62000" y="4724400"/>
            <a:ext cx="40386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don’t have: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42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763000" cy="16764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u    e     o     a     i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75509" y="3429000"/>
            <a:ext cx="36576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Ex: I have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pple.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have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banana.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8600" y="228600"/>
            <a:ext cx="5715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43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90500" y="1759527"/>
            <a:ext cx="87630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o    s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x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z     ta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228600"/>
            <a:ext cx="7162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60218" y="1066800"/>
            <a:ext cx="4211782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14400" y="3733800"/>
            <a:ext cx="4953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Ex: I have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sandwi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have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banan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77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7772400" cy="1500187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CD2 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track 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24. 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Listen two times, then listen and pause each sentence. 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repeat this sentence.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16527" y="464820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527" y="3201412"/>
            <a:ext cx="76892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Mở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- track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Nghe 2 lần, sau đó nghe và bấm ngưng từng câu. Lặp lại câu đó.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7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839200" cy="192405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You look at these pictures and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657600"/>
            <a:ext cx="8125691" cy="1524000"/>
          </a:xfrm>
        </p:spPr>
        <p:txBody>
          <a:bodyPr>
            <a:normAutofit/>
          </a:bodyPr>
          <a:lstStyle/>
          <a:p>
            <a:r>
              <a:rPr lang="vi-VN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 lướt qua </a:t>
            </a:r>
            <a:r>
              <a:rPr lang="vi-VN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2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7772400" cy="3200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access into link </a:t>
            </a:r>
            <a:r>
              <a:rPr lang="en-US" sz="4000" dirty="0" smtClean="0">
                <a:hlinkClick r:id="rId2"/>
              </a:rPr>
              <a:t>http</a:t>
            </a:r>
            <a:r>
              <a:rPr lang="en-US" sz="4000" dirty="0">
                <a:hlinkClick r:id="rId2"/>
              </a:rPr>
              <a:t>://www.oup.com.vn/family&amp;friendsspecialedition/family&amp;friendsspecialedition_version1/ca_grade2_unit9.html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and choose Track 99.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61109" y="3276600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link </a:t>
            </a:r>
            <a:r>
              <a:rPr lang="en-US" sz="4000" dirty="0">
                <a:hlinkClick r:id="rId2"/>
              </a:rPr>
              <a:t>http://www.oup.com.vn/family&amp;friendsspecialedition/family&amp;friendsspecialedition_version1/ca_grade2_unit9.html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Track 99.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62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819400" y="381000"/>
            <a:ext cx="2590800" cy="762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CD 2 – Track 24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543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815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7772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643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71800"/>
            <a:ext cx="6400800" cy="9906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086600" cy="1828799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 pictures and put the sentences.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67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57400" y="-228600"/>
            <a:ext cx="3429000" cy="1143000"/>
          </a:xfrm>
        </p:spPr>
        <p:txBody>
          <a:bodyPr>
            <a:normAutofit/>
          </a:bodyPr>
          <a:lstStyle/>
          <a:p>
            <a:r>
              <a:rPr lang="en-US" sz="4800" u="sng" dirty="0">
                <a:latin typeface="Times New Roman" pitchFamily="18" charset="0"/>
                <a:cs typeface="Times New Roman" pitchFamily="18" charset="0"/>
              </a:rPr>
              <a:t>Answer </a:t>
            </a:r>
            <a:r>
              <a:rPr lang="en-US" sz="4800" u="sng" dirty="0" smtClean="0">
                <a:latin typeface="Times New Roman" pitchFamily="18" charset="0"/>
                <a:cs typeface="Times New Roman" pitchFamily="18" charset="0"/>
              </a:rPr>
              <a:t>key: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143" y="2169886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143" y="3810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143" y="47244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143" y="5715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990600" y="2971800"/>
            <a:ext cx="3934690" cy="632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have two cookies.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14400" y="4335235"/>
            <a:ext cx="4724399" cy="625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don’t have a sandwich.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09601" y="838200"/>
            <a:ext cx="4094842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I have a sandwich.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527037" y="2286000"/>
            <a:ext cx="4578363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I have my lunchbox.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57200" y="3581400"/>
            <a:ext cx="5645163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I don’t have my lunchbox.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934357" y="1600200"/>
            <a:ext cx="4171043" cy="794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don’t have a drink.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81000" y="5334000"/>
            <a:ext cx="3795581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I have a banana.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88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609600"/>
            <a:ext cx="7848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297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467600" cy="16002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23622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 pictures in Exercise 3 and complete the sentences.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38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57400" y="-76200"/>
            <a:ext cx="3429000" cy="1143000"/>
          </a:xfrm>
        </p:spPr>
        <p:txBody>
          <a:bodyPr>
            <a:normAutofit/>
          </a:bodyPr>
          <a:lstStyle/>
          <a:p>
            <a:r>
              <a:rPr lang="en-US" sz="4800" u="sng" dirty="0">
                <a:latin typeface="Times New Roman" pitchFamily="18" charset="0"/>
                <a:cs typeface="Times New Roman" pitchFamily="18" charset="0"/>
              </a:rPr>
              <a:t>Answer </a:t>
            </a:r>
            <a:r>
              <a:rPr lang="en-US" sz="4800" u="sng" dirty="0" smtClean="0">
                <a:latin typeface="Times New Roman" pitchFamily="18" charset="0"/>
                <a:cs typeface="Times New Roman" pitchFamily="18" charset="0"/>
              </a:rPr>
              <a:t>key: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143" y="2169886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143" y="3810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143" y="47244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143" y="5715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364673" y="1407886"/>
            <a:ext cx="2064327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I have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364673" y="2246086"/>
            <a:ext cx="3124199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I don’t have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371600" y="3035795"/>
            <a:ext cx="1897791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I have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53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09800" y="76200"/>
            <a:ext cx="3429000" cy="106680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latin typeface="Times New Roman" pitchFamily="18" charset="0"/>
                <a:cs typeface="Times New Roman" pitchFamily="18" charset="0"/>
              </a:rPr>
              <a:t>Workbook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94955"/>
            <a:ext cx="7543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551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ctrTitle"/>
          </p:nvPr>
        </p:nvSpPr>
        <p:spPr>
          <a:xfrm>
            <a:off x="76200" y="1219200"/>
            <a:ext cx="8382000" cy="21336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1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953000"/>
            <a:ext cx="50292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lunchbox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33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408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57400" y="-76200"/>
            <a:ext cx="3429000" cy="1143000"/>
          </a:xfrm>
        </p:spPr>
        <p:txBody>
          <a:bodyPr>
            <a:normAutofit/>
          </a:bodyPr>
          <a:lstStyle/>
          <a:p>
            <a:r>
              <a:rPr lang="en-US" sz="4800" u="sng" dirty="0">
                <a:latin typeface="Times New Roman" pitchFamily="18" charset="0"/>
                <a:cs typeface="Times New Roman" pitchFamily="18" charset="0"/>
              </a:rPr>
              <a:t>Answer </a:t>
            </a:r>
            <a:r>
              <a:rPr lang="en-US" sz="4800" u="sng" dirty="0" smtClean="0">
                <a:latin typeface="Times New Roman" pitchFamily="18" charset="0"/>
                <a:cs typeface="Times New Roman" pitchFamily="18" charset="0"/>
              </a:rPr>
              <a:t>key: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143" y="2169886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143" y="3810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143" y="47244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143" y="5715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385455" y="1143000"/>
            <a:ext cx="2064327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drink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517073" y="1865086"/>
            <a:ext cx="2064327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cookie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524000" y="2599377"/>
            <a:ext cx="2057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banana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17072" y="3361377"/>
            <a:ext cx="2445327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sandwich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447800" y="4267200"/>
            <a:ext cx="2057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orange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98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162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307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ctrTitle"/>
          </p:nvPr>
        </p:nvSpPr>
        <p:spPr>
          <a:xfrm>
            <a:off x="152400" y="1524000"/>
            <a:ext cx="8382000" cy="21336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40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57400" y="-76200"/>
            <a:ext cx="3429000" cy="1143000"/>
          </a:xfrm>
        </p:spPr>
        <p:txBody>
          <a:bodyPr>
            <a:normAutofit/>
          </a:bodyPr>
          <a:lstStyle/>
          <a:p>
            <a:r>
              <a:rPr lang="en-US" sz="4800" u="sng" dirty="0">
                <a:latin typeface="Times New Roman" pitchFamily="18" charset="0"/>
                <a:cs typeface="Times New Roman" pitchFamily="18" charset="0"/>
              </a:rPr>
              <a:t>Answer </a:t>
            </a:r>
            <a:r>
              <a:rPr lang="en-US" sz="4800" u="sng" dirty="0" smtClean="0">
                <a:latin typeface="Times New Roman" pitchFamily="18" charset="0"/>
                <a:cs typeface="Times New Roman" pitchFamily="18" charset="0"/>
              </a:rPr>
              <a:t>key: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143" y="2169886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143" y="3810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143" y="47244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143" y="5715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385455" y="1143000"/>
            <a:ext cx="356754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This is a drink.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440873" y="1865086"/>
            <a:ext cx="3664527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This is a cookie.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447800" y="2599377"/>
            <a:ext cx="3733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This is a banana.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71600" y="3361377"/>
            <a:ext cx="4274128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This is a sandwich.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295400" y="4191000"/>
            <a:ext cx="4197928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This is an orange.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05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696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029199" y="152400"/>
            <a:ext cx="2438399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CD2 – Track 79.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470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ctrTitle"/>
          </p:nvPr>
        </p:nvSpPr>
        <p:spPr>
          <a:xfrm>
            <a:off x="152400" y="2057400"/>
            <a:ext cx="8382000" cy="21336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34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7772400" cy="1500187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CD2 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track 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79. 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Listen two times and try to complete the exercise. Then you listen one more time to check your answers.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5330104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828633"/>
            <a:ext cx="6934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Mở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- track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Nghe 2 lần, cố gắng hoàn thành bài tập. Sau đó nghe 1 lần nữa để kiểm tra lại.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932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7772400" cy="3200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access into link </a:t>
            </a:r>
            <a:r>
              <a:rPr lang="en-US" sz="4000" dirty="0">
                <a:hlinkClick r:id="rId2"/>
              </a:rPr>
              <a:t>http://www.oup.com.vn/family&amp;friendsspecialedition/family&amp;friendsspecialedition_version1/caw_grade2_unit9.html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and choose Track 18.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61109" y="3276600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link </a:t>
            </a:r>
            <a:r>
              <a:rPr lang="en-US" sz="4000" dirty="0">
                <a:hlinkClick r:id="rId2"/>
              </a:rPr>
              <a:t>http://www.oup.com.vn/family&amp;friendsspecialedition/family&amp;friendsspecialedition_version1/caw_grade2_unit9.html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Track 18.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782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5791200" cy="838201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Tape script: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458200" cy="2895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I have an apple and a banana.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I don’t have my lunchbox. I have a drink.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I have an apple. I don’t have a banana.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I have my lunchbox. I don’t have a drink.</a:t>
            </a:r>
          </a:p>
        </p:txBody>
      </p:sp>
    </p:spTree>
    <p:extLst>
      <p:ext uri="{BB962C8B-B14F-4D97-AF65-F5344CB8AC3E}">
        <p14:creationId xmlns:p14="http://schemas.microsoft.com/office/powerpoint/2010/main" val="40417495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57400" y="-76200"/>
            <a:ext cx="3429000" cy="114300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latin typeface="Times New Roman" pitchFamily="18" charset="0"/>
                <a:cs typeface="Times New Roman" pitchFamily="18" charset="0"/>
              </a:rPr>
              <a:t>Answer: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143" y="2169886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143" y="3810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143" y="47244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143" y="5715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385455" y="1143000"/>
            <a:ext cx="97674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a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440873" y="1865086"/>
            <a:ext cx="845127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a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371600" y="2599377"/>
            <a:ext cx="914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c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7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953000"/>
            <a:ext cx="5029200" cy="1524001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sandwich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518160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040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81000"/>
            <a:ext cx="754380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ctrTitle"/>
          </p:nvPr>
        </p:nvSpPr>
        <p:spPr>
          <a:xfrm>
            <a:off x="1447800" y="5105400"/>
            <a:ext cx="5791200" cy="10668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4901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57400" y="-76200"/>
            <a:ext cx="3429000" cy="114300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latin typeface="Times New Roman" pitchFamily="18" charset="0"/>
                <a:cs typeface="Times New Roman" pitchFamily="18" charset="0"/>
              </a:rPr>
              <a:t>Answer: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143" y="2169886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143" y="3810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143" y="47244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143" y="5715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385456" y="1143000"/>
            <a:ext cx="3318988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I don’t have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447800" y="2599377"/>
            <a:ext cx="2060864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I have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371600" y="1865086"/>
            <a:ext cx="3318988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I don’t have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034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57200"/>
            <a:ext cx="4495800" cy="8382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Song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24891" y="3491345"/>
            <a:ext cx="5715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3509" y="1600200"/>
            <a:ext cx="68793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Listen, point and repeat.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8763" y="2743200"/>
            <a:ext cx="8167255" cy="192405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You look at these pictures and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66800" y="4710545"/>
            <a:ext cx="6858000" cy="100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 lướt qua tranh</a:t>
            </a:r>
            <a:r>
              <a:rPr lang="en-US" sz="4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và từ.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903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4953000"/>
            <a:ext cx="40386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tomato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4724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8809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4800600"/>
            <a:ext cx="25908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pear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1816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534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4953000"/>
            <a:ext cx="36957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grapes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105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534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153400" cy="32004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 open CD2 - Track 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listen, look at the pictures two times. Then the third time you repeat the words.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 CD2 - Track 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vi-VN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 2 lần. Lần thứ 3 ngưng từng từ và đọc lại từ đó.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98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7772400" cy="3200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access into link </a:t>
            </a:r>
            <a:r>
              <a:rPr lang="en-US" sz="4000" dirty="0" smtClean="0">
                <a:hlinkClick r:id="rId2"/>
              </a:rPr>
              <a:t>http</a:t>
            </a:r>
            <a:r>
              <a:rPr lang="en-US" sz="4000" dirty="0">
                <a:hlinkClick r:id="rId2"/>
              </a:rPr>
              <a:t>://www.oup.com.vn/family&amp;friendsspecialedition/family&amp;friendsspecialedition_version1/ca_grade2_unit9.html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and choose Track 100.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61109" y="3276600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link </a:t>
            </a:r>
            <a:r>
              <a:rPr lang="en-US" sz="4000" dirty="0">
                <a:hlinkClick r:id="rId2"/>
              </a:rPr>
              <a:t>http://www.oup.com.vn/family&amp;friendsspecialedition/family&amp;friendsspecialedition_version1/ca_grade2_unit9.html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Track 100.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692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0"/>
            <a:ext cx="4114800" cy="1470025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Practice: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763000" cy="1752600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 look at the pictures, try to remember and read the </a:t>
            </a:r>
            <a:r>
              <a:rPr lang="en-US" sz="5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words.</a:t>
            </a:r>
            <a:endParaRPr lang="en-US" sz="5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293714"/>
              </p:ext>
            </p:extLst>
          </p:nvPr>
        </p:nvGraphicFramePr>
        <p:xfrm>
          <a:off x="533400" y="3779520"/>
          <a:ext cx="8229600" cy="15544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vi-VN" sz="4800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Nhìn tranh, cố gắng nhớ và đọc từ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8732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2209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"/>
            <a:ext cx="25527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27" y="3276600"/>
            <a:ext cx="28956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31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029200"/>
            <a:ext cx="3581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drinks</a:t>
            </a:r>
            <a:endParaRPr lang="en-US" sz="9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5791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7497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382000" cy="230505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You write the new words into your notebook and copy each words three lines.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276600"/>
            <a:ext cx="8305800" cy="1676400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copy 3 </a:t>
            </a:r>
            <a:r>
              <a:rPr lang="en-US" sz="4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8245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01953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Listen and sing.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04800" y="746189"/>
            <a:ext cx="36576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Sing and do.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0" y="838200"/>
            <a:ext cx="2590800" cy="762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CD 2 – Track 26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54076"/>
            <a:ext cx="7543800" cy="525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4354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57200"/>
            <a:ext cx="6328262" cy="2189018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Look at the picture and answer 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questions: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" y="3124201"/>
            <a:ext cx="8382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249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62000" y="457200"/>
            <a:ext cx="4953000" cy="758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1.Who are in the picture?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1298863"/>
            <a:ext cx="5181600" cy="758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2.What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food do they think?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2000" y="2286000"/>
            <a:ext cx="7467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3.What do they have in their lunchbox?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108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57400" y="-76200"/>
            <a:ext cx="3429000" cy="114300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Answer: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143" y="2169886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143" y="3810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143" y="47244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143" y="5715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762000" y="1905000"/>
            <a:ext cx="7620000" cy="725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They think about apples and oranges.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609600" y="2743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They have a tomato, a pear, a sandwich and grapes.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762000" y="114300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There are two girls.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819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7772400" cy="1500187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CD2 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track 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26. 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Listen two 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times. The third time you sing follow. The last time you try to remember the words that learned.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5330104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828633"/>
            <a:ext cx="6934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Mở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- track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Nghe 2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lần.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029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7772400" cy="3200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 access into link </a:t>
            </a:r>
            <a:r>
              <a:rPr lang="en-US" sz="4000" dirty="0" smtClean="0">
                <a:hlinkClick r:id="rId2"/>
              </a:rPr>
              <a:t>http</a:t>
            </a:r>
            <a:r>
              <a:rPr lang="en-US" sz="4000" dirty="0">
                <a:hlinkClick r:id="rId2"/>
              </a:rPr>
              <a:t>://www.oup.com.vn/family&amp;friendsspecialedition/family&amp;friendsspecialedition_version1/ca_grade2_unit9.html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and choose Track 101.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61109" y="3276600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link </a:t>
            </a:r>
            <a:r>
              <a:rPr lang="en-US" sz="4000" dirty="0">
                <a:hlinkClick r:id="rId2"/>
              </a:rPr>
              <a:t>http://www.oup.com.vn/family&amp;friendsspecialedition/family&amp;friendsspecialedition_version1/ca_grade2_unit9.html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Track 101.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2414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52400"/>
            <a:ext cx="5181600" cy="114617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exercise </a:t>
            </a:r>
            <a:endParaRPr lang="en-US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7848600" cy="1752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 try to remember and fill the words in the blanket.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3962400"/>
            <a:ext cx="7848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818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914400"/>
            <a:ext cx="37407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 my lunchbox!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Open my lunchbox.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can you see?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have a ______________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You can share with me.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have a _______________.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have a _______________.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I have some ________.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I’m happy to share. </a:t>
            </a:r>
          </a:p>
        </p:txBody>
      </p:sp>
    </p:spTree>
    <p:extLst>
      <p:ext uri="{BB962C8B-B14F-4D97-AF65-F5344CB8AC3E}">
        <p14:creationId xmlns:p14="http://schemas.microsoft.com/office/powerpoint/2010/main" val="23107307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8077200" cy="17526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ctrTitle"/>
          </p:nvPr>
        </p:nvSpPr>
        <p:spPr>
          <a:xfrm>
            <a:off x="457200" y="914401"/>
            <a:ext cx="8001000" cy="1676399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After completing, you see the song again to check. 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8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181600"/>
            <a:ext cx="39624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banana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3182"/>
            <a:ext cx="6248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6079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5943600" cy="114617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Scrambled words</a:t>
            </a:r>
            <a:endParaRPr lang="en-US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458200" cy="16002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letters. Write the words.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3962400"/>
            <a:ext cx="7848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874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533400"/>
            <a:ext cx="2286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nabana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219200"/>
            <a:ext cx="2286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ototam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199" y="1981200"/>
            <a:ext cx="2743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nawdihsc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1" y="2743200"/>
            <a:ext cx="16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rpae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199" y="5562600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rdnisk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198" y="3429000"/>
            <a:ext cx="2057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ockeoi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48006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ulbcxhon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4136886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rgpase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1800" y="457200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_______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71800" y="1143000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_______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05200" y="1913231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_______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2200" y="2644914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_______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19400" y="4038600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_______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95600" y="3352800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_______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05200" y="4724400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_______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19400" y="5486400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_______</a:t>
            </a:r>
          </a:p>
        </p:txBody>
      </p:sp>
    </p:spTree>
    <p:extLst>
      <p:ext uri="{BB962C8B-B14F-4D97-AF65-F5344CB8AC3E}">
        <p14:creationId xmlns:p14="http://schemas.microsoft.com/office/powerpoint/2010/main" val="12121588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57400" y="-76200"/>
            <a:ext cx="3429000" cy="114300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latin typeface="Times New Roman" pitchFamily="18" charset="0"/>
                <a:cs typeface="Times New Roman" pitchFamily="18" charset="0"/>
              </a:rPr>
              <a:t>Answer: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143" y="2169886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143" y="3810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143" y="47244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143" y="5715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371600" y="1704109"/>
            <a:ext cx="2043544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tomato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371600" y="2971800"/>
            <a:ext cx="1524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pear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371600" y="2336140"/>
            <a:ext cx="2438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sandwich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23107" y="1103086"/>
            <a:ext cx="2133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banana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295400" y="4267200"/>
            <a:ext cx="1981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grapes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295400" y="5015345"/>
            <a:ext cx="2438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lunchbox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257300" y="5687291"/>
            <a:ext cx="19431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drinks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92382" y="3581400"/>
            <a:ext cx="1905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cookie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843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333625" y="76200"/>
            <a:ext cx="3886200" cy="1066800"/>
          </a:xfrm>
        </p:spPr>
        <p:txBody>
          <a:bodyPr>
            <a:normAutofit/>
          </a:bodyPr>
          <a:lstStyle/>
          <a:p>
            <a:r>
              <a:rPr lang="en-US" sz="6000" u="sng" dirty="0"/>
              <a:t>W</a:t>
            </a:r>
            <a:r>
              <a:rPr lang="en-US" sz="6000" u="sng" dirty="0" smtClean="0"/>
              <a:t>orkbook:</a:t>
            </a:r>
            <a:endParaRPr lang="en-US" sz="6000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63782"/>
            <a:ext cx="74675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9186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685800" y="685800"/>
            <a:ext cx="8001000" cy="1981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Look at the pictures. Write the words and color the picture. 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3276599"/>
            <a:ext cx="8001000" cy="1981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222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57400" y="-76200"/>
            <a:ext cx="3429000" cy="114300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latin typeface="Times New Roman" pitchFamily="18" charset="0"/>
                <a:cs typeface="Times New Roman" pitchFamily="18" charset="0"/>
              </a:rPr>
              <a:t>Answer: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143" y="2169886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143" y="3810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143" y="47244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143" y="5715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371600" y="1704109"/>
            <a:ext cx="2043544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grapes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295400" y="2336140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tomato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641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01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0605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685800" y="685800"/>
            <a:ext cx="8001000" cy="1981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Look at the pictures and words. Fill in the crossword. 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3276599"/>
            <a:ext cx="8001000" cy="1981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234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57400" y="-76200"/>
            <a:ext cx="3429000" cy="114300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latin typeface="Times New Roman" pitchFamily="18" charset="0"/>
                <a:cs typeface="Times New Roman" pitchFamily="18" charset="0"/>
              </a:rPr>
              <a:t>Answer: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143" y="2169886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8143" y="3810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143" y="47244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143" y="5715000"/>
            <a:ext cx="9372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582882" y="2438400"/>
            <a:ext cx="2455718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sandwich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600200" y="1788886"/>
            <a:ext cx="1794163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drink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600200" y="1103086"/>
            <a:ext cx="1856506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apple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620981" y="3844636"/>
            <a:ext cx="1981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banana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600200" y="4648200"/>
            <a:ext cx="19431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orange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524000" y="5430982"/>
            <a:ext cx="2514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lunchbox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631372" y="3124200"/>
            <a:ext cx="1340428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fish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823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001000" cy="24574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we can access into link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www.youtube.com/watch?v=MqvkNe0RLN0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only </a:t>
            </a:r>
            <a:r>
              <a:rPr lang="en-US" dirty="0" smtClean="0"/>
              <a:t>from Lesson 1 to Lesson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077200" cy="2286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Hoặc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truy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cập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theo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đường</a:t>
            </a:r>
            <a:r>
              <a:rPr lang="en-US" dirty="0" smtClean="0">
                <a:solidFill>
                  <a:srgbClr val="FF0000"/>
                </a:solidFill>
              </a:rPr>
              <a:t> link </a:t>
            </a:r>
            <a:r>
              <a:rPr lang="en-US" sz="4000" dirty="0">
                <a:hlinkClick r:id="rId2"/>
              </a:rPr>
              <a:t>https</a:t>
            </a:r>
            <a:r>
              <a:rPr lang="en-US" sz="4000" dirty="0" smtClean="0">
                <a:hlinkClick r:id="rId2"/>
              </a:rPr>
              <a:t>://www.youtube.com/watch?v=MqvkNe0RLN0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xem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từ</a:t>
            </a:r>
            <a:r>
              <a:rPr lang="en-US" sz="4000" dirty="0" smtClean="0">
                <a:solidFill>
                  <a:srgbClr val="FF0000"/>
                </a:solidFill>
              </a:rPr>
              <a:t> Lesson 1 </a:t>
            </a:r>
            <a:r>
              <a:rPr lang="en-US" sz="4000" dirty="0" err="1" smtClean="0">
                <a:solidFill>
                  <a:srgbClr val="FF0000"/>
                </a:solidFill>
              </a:rPr>
              <a:t>đến</a:t>
            </a:r>
            <a:r>
              <a:rPr lang="en-US" sz="4000" dirty="0" smtClean="0">
                <a:solidFill>
                  <a:srgbClr val="FF0000"/>
                </a:solidFill>
              </a:rPr>
              <a:t> Lesson 3.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167745"/>
            <a:ext cx="37338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cookie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9436"/>
            <a:ext cx="64769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93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8600"/>
            <a:ext cx="8534399" cy="287871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 open CD2 - Track 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listen, look at the pictures two times. Then the third time you repeat the words.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105835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 CD2 - Track 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vi-VN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vi-VN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lần. Lần thứ 3 ngưng từng từ và đọc lại từ đó.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025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1780</Words>
  <Application>Microsoft Office PowerPoint</Application>
  <PresentationFormat>On-screen Show (4:3)</PresentationFormat>
  <Paragraphs>221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Education and Training Department of Hoc Mon District</vt:lpstr>
      <vt:lpstr>Unit 9: Lunchtime!</vt:lpstr>
      <vt:lpstr>You look at these pictures and words.</vt:lpstr>
      <vt:lpstr>lunchbox</vt:lpstr>
      <vt:lpstr>sandwich</vt:lpstr>
      <vt:lpstr>drinks</vt:lpstr>
      <vt:lpstr>banana</vt:lpstr>
      <vt:lpstr>cookie</vt:lpstr>
      <vt:lpstr>PowerPoint Presentation</vt:lpstr>
      <vt:lpstr>PowerPoint Presentation</vt:lpstr>
      <vt:lpstr>2. Listen and chant.</vt:lpstr>
      <vt:lpstr>PowerPoint Presentation</vt:lpstr>
      <vt:lpstr>PowerPoint Presentation</vt:lpstr>
      <vt:lpstr>Practice:</vt:lpstr>
      <vt:lpstr>PowerPoint Presentation</vt:lpstr>
      <vt:lpstr>You write the new words into your notebook and copy each words three lines.</vt:lpstr>
      <vt:lpstr>3. Listen and read.</vt:lpstr>
      <vt:lpstr>PowerPoint Presentation</vt:lpstr>
      <vt:lpstr>You open CD2 - Track 23 to listen, look at the pictures two times. Then the third time you pause and repeat each sentence.</vt:lpstr>
      <vt:lpstr>PowerPoint Presentation</vt:lpstr>
      <vt:lpstr>You continue to practice reading the story.</vt:lpstr>
      <vt:lpstr>You practice reading according to each character: teacher, Tim, Rosy, girl.</vt:lpstr>
      <vt:lpstr>Answer the questions:</vt:lpstr>
      <vt:lpstr>Answer key:</vt:lpstr>
      <vt:lpstr>Lesson 2: Grammar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at the pictures and put the sentences.</vt:lpstr>
      <vt:lpstr>Answer key:</vt:lpstr>
      <vt:lpstr>PowerPoint Presentation</vt:lpstr>
      <vt:lpstr>Look at the pictures in Exercise 3 and complete the sentences.</vt:lpstr>
      <vt:lpstr>Answer key:</vt:lpstr>
      <vt:lpstr>Workbook</vt:lpstr>
      <vt:lpstr>Nhìn hình và các ký tự. Viết từ đúng.</vt:lpstr>
      <vt:lpstr>Answer key:</vt:lpstr>
      <vt:lpstr>PowerPoint Presentation</vt:lpstr>
      <vt:lpstr>Viết từ dựa trên Phần 1. Vẽ các hình về thức ăn vào hộp.</vt:lpstr>
      <vt:lpstr>Answer key:</vt:lpstr>
      <vt:lpstr>PowerPoint Presentation</vt:lpstr>
      <vt:lpstr>Nghe. Tô tròn ô đúng.</vt:lpstr>
      <vt:lpstr>PowerPoint Presentation</vt:lpstr>
      <vt:lpstr>PowerPoint Presentation</vt:lpstr>
      <vt:lpstr>Tape script:</vt:lpstr>
      <vt:lpstr>Answer:</vt:lpstr>
      <vt:lpstr>Nhìn hình và đặt câu.</vt:lpstr>
      <vt:lpstr>Answer:</vt:lpstr>
      <vt:lpstr>You look at these pictures and words.</vt:lpstr>
      <vt:lpstr>tomato</vt:lpstr>
      <vt:lpstr>pear</vt:lpstr>
      <vt:lpstr>grapes</vt:lpstr>
      <vt:lpstr>You open CD2 - Track 25 to listen, look at the pictures two times. Then the third time you repeat the words.</vt:lpstr>
      <vt:lpstr>PowerPoint Presentation</vt:lpstr>
      <vt:lpstr>Practice:</vt:lpstr>
      <vt:lpstr>PowerPoint Presentation</vt:lpstr>
      <vt:lpstr>You write the new words into your notebook and copy each words three lines.</vt:lpstr>
      <vt:lpstr>2. Listen and sing.</vt:lpstr>
      <vt:lpstr>Look at the picture and answer the questions:</vt:lpstr>
      <vt:lpstr>PowerPoint Presentation</vt:lpstr>
      <vt:lpstr>Answer:</vt:lpstr>
      <vt:lpstr>PowerPoint Presentation</vt:lpstr>
      <vt:lpstr>PowerPoint Presentation</vt:lpstr>
      <vt:lpstr>Do exercise </vt:lpstr>
      <vt:lpstr>PowerPoint Presentation</vt:lpstr>
      <vt:lpstr>After completing, you see the song again to check. </vt:lpstr>
      <vt:lpstr>Scrambled words</vt:lpstr>
      <vt:lpstr>PowerPoint Presentation</vt:lpstr>
      <vt:lpstr>Answer:</vt:lpstr>
      <vt:lpstr>Workbook:</vt:lpstr>
      <vt:lpstr>PowerPoint Presentation</vt:lpstr>
      <vt:lpstr>Answer:</vt:lpstr>
      <vt:lpstr>PowerPoint Presentation</vt:lpstr>
      <vt:lpstr>PowerPoint Presentation</vt:lpstr>
      <vt:lpstr>Answer:</vt:lpstr>
      <vt:lpstr>Or we can access into link https://www.youtube.com/watch?v=MqvkNe0RLN0 and only from Lesson 1 to Lesson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and Training Department of Hoc Mon District</dc:title>
  <dc:creator>ADMIN</dc:creator>
  <cp:lastModifiedBy>ADMIN</cp:lastModifiedBy>
  <cp:revision>196</cp:revision>
  <dcterms:created xsi:type="dcterms:W3CDTF">2020-04-01T03:26:38Z</dcterms:created>
  <dcterms:modified xsi:type="dcterms:W3CDTF">2021-02-18T13:31:53Z</dcterms:modified>
</cp:coreProperties>
</file>